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71" r:id="rId11"/>
    <p:sldId id="272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TitleHD.png">
            <a:extLst>
              <a:ext uri="{FF2B5EF4-FFF2-40B4-BE49-F238E27FC236}">
                <a16:creationId xmlns:a16="http://schemas.microsoft.com/office/drawing/2014/main" id="{3D935F51-AECE-8A1B-656C-BB94CCF5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E823E8-35EF-91C4-4C2D-89178B9E49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62396" y="1964268"/>
            <a:ext cx="7197727" cy="2421468"/>
          </a:xfrm>
        </p:spPr>
        <p:txBody>
          <a:bodyPr anchor="b"/>
          <a:lstStyle>
            <a:lvl1pPr algn="r"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7B7D4F-2358-EEC3-595E-C70C14D251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62396" y="4385727"/>
            <a:ext cx="7197727" cy="1405469"/>
          </a:xfrm>
        </p:spPr>
        <p:txBody>
          <a:bodyPr anchor="t"/>
          <a:lstStyle>
            <a:lvl1pPr marL="0" indent="0" algn="r">
              <a:buNone/>
              <a:defRPr cap="all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750452B-FCE9-9CA7-7DB9-E05CFB89C23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932554" y="5870576"/>
            <a:ext cx="1600200" cy="377820"/>
          </a:xfrm>
        </p:spPr>
        <p:txBody>
          <a:bodyPr/>
          <a:lstStyle>
            <a:lvl1pPr>
              <a:defRPr/>
            </a:lvl1pPr>
          </a:lstStyle>
          <a:p>
            <a:pPr lvl="0"/>
            <a:fld id="{2BB5DCF1-34CA-43CA-B382-7E9A60AB1CA5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70B6DE-DE7F-7D76-18EE-3D39C06FF0E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3962396" y="5870576"/>
            <a:ext cx="4893960" cy="37782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CB87A7-118A-C2F7-9304-1D1B7EF6A0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608960" y="5870576"/>
            <a:ext cx="551163" cy="377820"/>
          </a:xfrm>
        </p:spPr>
        <p:txBody>
          <a:bodyPr/>
          <a:lstStyle>
            <a:lvl1pPr>
              <a:defRPr/>
            </a:lvl1pPr>
          </a:lstStyle>
          <a:p>
            <a:pPr lvl="0"/>
            <a:fld id="{725CE614-BA77-48CB-AC29-32272FEA7D4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92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3D095A25-EE2A-9B6F-3D25-0A2C574E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FB3C42-2628-DB8A-91BD-BA142A65F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732861"/>
            <a:ext cx="10131423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8D0EBAA-32AD-3C2B-7815-DDE4B2E2872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371600" y="932111"/>
            <a:ext cx="8759823" cy="3164976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86956F9-BDEA-B90A-3ADB-C3D1825F350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5299606"/>
            <a:ext cx="10131423" cy="493711"/>
          </a:xfrm>
        </p:spPr>
        <p:txBody>
          <a:bodyPr anchor="t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9D134C6-D647-905D-33CE-A6AF8C1FA3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32FD2C-3218-4A62-A6D5-598C09D88067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50F5AB3-06A3-558B-20A8-D6045C57E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B9B540AD-24EC-1B53-37A7-2C11FF592C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60F172-7623-4927-A490-8C3CB7FB7A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6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7E90DB11-BE82-45F3-6D0D-6DBF22CE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EB9FB5-0B8E-1A32-1AE8-609A5D3E72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3124203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DE5782-778B-A278-B18A-6FDFA59E348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343400"/>
            <a:ext cx="10131423" cy="144779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B5F7B61-D27B-3476-2F03-546E930B81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16BEFE-5644-4D59-B081-9EC0B376AFAB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9FFC2C7-C5BA-D019-77DA-11BDD57F1BD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DDF03D-3B65-8D2E-8E62-779E6F9AF0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0A89A8-3132-4992-87D3-8EC1D2ED8D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4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elestia-R1---OverlayContentHD.png">
            <a:extLst>
              <a:ext uri="{FF2B5EF4-FFF2-40B4-BE49-F238E27FC236}">
                <a16:creationId xmlns:a16="http://schemas.microsoft.com/office/drawing/2014/main" id="{52630671-1FFD-B6B4-8A0B-724F189C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7447F486-4AF6-F6CA-BE9F-77C34AC5E635}"/>
              </a:ext>
            </a:extLst>
          </p:cNvPr>
          <p:cNvSpPr txBox="1"/>
          <p:nvPr/>
        </p:nvSpPr>
        <p:spPr>
          <a:xfrm>
            <a:off x="10237869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F86B853D-9741-4551-7A67-3CD2BDDADA01}"/>
              </a:ext>
            </a:extLst>
          </p:cNvPr>
          <p:cNvSpPr txBox="1"/>
          <p:nvPr/>
        </p:nvSpPr>
        <p:spPr>
          <a:xfrm>
            <a:off x="488271" y="823334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8DA383-02CE-2E53-30FC-2A305A52CD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270" y="609603"/>
            <a:ext cx="9550395" cy="2743200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3CEF3E3-D638-D415-EC78-B579784027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97874" y="3352803"/>
            <a:ext cx="9339187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2FF077-9986-1512-342F-14FBCD9C80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7464" y="4343400"/>
            <a:ext cx="10152363" cy="144779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828E229-2EF8-2317-A427-2F75A2D2AE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C6E77C-29C4-40B0-AE6E-69A3697E38BF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2AB1F6-A26D-D5EA-FBF3-09FF54C45CA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586BC8E-5485-7286-D45E-47146F3615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D5AB38-EBA4-4019-9795-DC628D2A0D0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7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115C8A27-05EC-C212-558A-92C11FE8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DBEEC31-F9C9-9F72-B26E-CCBD816129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308582"/>
            <a:ext cx="10131423" cy="1468800"/>
          </a:xfrm>
        </p:spPr>
        <p:txBody>
          <a:bodyPr anchor="b"/>
          <a:lstStyle>
            <a:lvl1pPr>
              <a:defRPr sz="3200" cap="none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A9E1A82-AE33-2F46-05B4-8AE6ED6593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777383"/>
            <a:ext cx="10131423" cy="860395"/>
          </a:xfrm>
        </p:spPr>
        <p:txBody>
          <a:bodyPr anchor="t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7E05605-FC14-C596-72E6-9C844FBDAF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BB17CA-B8AF-498D-832D-FCFEAFBFB229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94450-74F0-6BCE-C529-9C0FFCE5C4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E2B23CB-314B-004B-F9A8-40B7D5ACD6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59289F-812C-4B7B-8E23-050BDE3FA4F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05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Celestia-R1---OverlayContentHD.png">
            <a:extLst>
              <a:ext uri="{FF2B5EF4-FFF2-40B4-BE49-F238E27FC236}">
                <a16:creationId xmlns:a16="http://schemas.microsoft.com/office/drawing/2014/main" id="{17F3555D-358B-A3A0-52D5-A6A4E55B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D204791A-0A18-DE7B-2D70-A7E55680EEF0}"/>
              </a:ext>
            </a:extLst>
          </p:cNvPr>
          <p:cNvSpPr txBox="1"/>
          <p:nvPr/>
        </p:nvSpPr>
        <p:spPr>
          <a:xfrm>
            <a:off x="10237869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”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78C9FB21-237A-9D29-51F2-6D0E52B28069}"/>
              </a:ext>
            </a:extLst>
          </p:cNvPr>
          <p:cNvSpPr txBox="1"/>
          <p:nvPr/>
        </p:nvSpPr>
        <p:spPr>
          <a:xfrm>
            <a:off x="488271" y="823334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bri"/>
              </a:rPr>
              <a:t>“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EA4EAD-E6F9-3714-2F1C-EFED4C22A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2270" y="609603"/>
            <a:ext cx="9550395" cy="2743200"/>
          </a:xfrm>
        </p:spPr>
        <p:txBody>
          <a:bodyPr/>
          <a:lstStyle>
            <a:lvl1pPr>
              <a:defRPr sz="3200" cap="none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85BA14F-F62C-EB62-C4A9-79D2C7AC44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3886200"/>
            <a:ext cx="10135438" cy="888997"/>
          </a:xfrm>
        </p:spPr>
        <p:txBody>
          <a:bodyPr anchor="b"/>
          <a:lstStyle>
            <a:lvl1pPr marL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9729F7-33A0-150D-8C1E-ED01F342EC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775197"/>
            <a:ext cx="10135438" cy="1015998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883B696-1D8D-8C82-9955-880B56C1A5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14B20B-7B8B-4DF5-B500-F02F914C5966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AF6FF25-F775-E044-56B5-55251798D1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D8386A-6B61-C1F9-4573-5062D2583F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E002C9-9866-427F-B3D0-824C380227A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5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E91A7473-F0E9-C549-1640-97AE9405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6D1B40-2109-C778-5EB2-F0DB104C0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913661A-261F-7504-3DCD-BEB674B945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3505196"/>
            <a:ext cx="10131423" cy="838203"/>
          </a:xfrm>
        </p:spPr>
        <p:txBody>
          <a:bodyPr anchor="b"/>
          <a:lstStyle>
            <a:lvl1pPr marL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92CC236-F339-D739-9687-D544F0F8C6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800" y="4343400"/>
            <a:ext cx="10131423" cy="1447796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3421810-216F-04D1-7D05-7958F8B0321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186BFC-E331-48F3-8365-209F2C8B98E7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05D9E2-178F-E82A-E07B-F186B02F39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AA546F7-6A0A-4DB2-1132-0248B81DB6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FEF73D-1528-4646-9B94-6719B14DD50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2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15E03416-0FB0-C7E8-6075-15DEC86F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668BB4-E708-E344-C395-1CDE31F06A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D44671DE-EDA0-BE10-6AA8-A2C28D03E2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4CEA80-3DDE-6549-A6E6-E41D719049A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D43CBA-4BDE-4C16-A7F4-1BE3ECF06B1E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55DDC18-DE76-DBD4-38E5-EE1CA9E9EA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961B56-8A98-4F39-2734-75998A7B72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965F6E-E89E-47BD-8F48-BC18EA7AA7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150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B00DC737-5F4F-DD94-F2D2-FC13FC22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Vertical Title 1">
            <a:extLst>
              <a:ext uri="{FF2B5EF4-FFF2-40B4-BE49-F238E27FC236}">
                <a16:creationId xmlns:a16="http://schemas.microsoft.com/office/drawing/2014/main" id="{28863AFB-55DA-21F3-16C9-C8A1FA109EE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8673" y="609603"/>
            <a:ext cx="2158550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4399FF4B-D002-D925-0925-C2E5582B138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5800" y="609603"/>
            <a:ext cx="7832119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0A54B86-858F-DA56-7055-98F7569974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75AA8E-5C25-47C2-9261-44A85AE41982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3A584F-7436-0916-1150-68F7DE99C1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8B7E003-A11B-CF5C-A126-339A1593CB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0846CD-8A1E-4476-A5F4-E6729B855C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6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C1C02E2B-12DC-29F5-F531-7B34BE3C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C835D1E-A046-3270-466F-87EF2A218D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88742F-0793-5CA1-20A4-77B6FCEAB8A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95050F-D29A-71B1-054D-BDD83B3B15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57D817-9063-4DC6-95E4-A9921F1BC794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1ECA309-10E1-8998-C2F5-2FD516ADBB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4F760D-12F8-7046-6E42-D950DE3E26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EDEA90-E652-4A05-9DDC-3D2AD2BA4E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097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elestia-R1---OverlayContentHD.png">
            <a:extLst>
              <a:ext uri="{FF2B5EF4-FFF2-40B4-BE49-F238E27FC236}">
                <a16:creationId xmlns:a16="http://schemas.microsoft.com/office/drawing/2014/main" id="{9B90CC55-09C1-544C-E762-60B1D215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BAD30E-4C9A-2E89-9AB0-92BDF4594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308582"/>
            <a:ext cx="10131423" cy="1468800"/>
          </a:xfrm>
        </p:spPr>
        <p:txBody>
          <a:bodyPr anchor="b"/>
          <a:lstStyle>
            <a:lvl1pPr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0D69419-5773-FFB8-3FED-4F1A48FDA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777383"/>
            <a:ext cx="10131423" cy="860395"/>
          </a:xfrm>
        </p:spPr>
        <p:txBody>
          <a:bodyPr anchor="t"/>
          <a:lstStyle>
            <a:lvl1pPr marL="0" indent="0">
              <a:buNone/>
              <a:defRPr sz="2000" cap="all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C97028-AB8F-A7A9-659B-4EF7018425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92DF5E-5974-4C58-AC6A-0E07FF16DC16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006FD0-111C-0004-A517-320441DFF2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FD2E803-D124-A3C8-904B-7B8C74D9A7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CA0BB0-6F22-42A0-9FEB-4B6002EA2D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3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1071B8F5-6394-C0A9-3E93-E5415D27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1039F5-1F1A-0AC6-2A59-4C21E5AC8F4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B87CBA-4501-E303-E729-5758F28DDC8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42064"/>
            <a:ext cx="4995330" cy="364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68C2EEE-9B44-2FEB-BC55-4687BE06738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821893" y="2142064"/>
            <a:ext cx="4995330" cy="364913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917EEB-80D5-5237-7BBA-733F7AF4DF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75694D-4C7B-4419-BDE3-61F49BD58EE7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2B4A140-2843-7FA6-0990-67C3C29622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932C662-17F4-1898-6C4C-763FCA2B6A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31888-8CB4-4D05-AAFB-02E4E9D791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5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FFD2-7E78-EAF5-6B5B-D1CC1B0623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FEDCA-EBA4-1226-9EAA-C9AFAC076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671" y="2218270"/>
            <a:ext cx="4709050" cy="576264"/>
          </a:xfrm>
        </p:spPr>
        <p:txBody>
          <a:bodyPr anchor="b"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B04DF-C06D-9DAA-EE0E-FE6C1647C46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85800" y="2870201"/>
            <a:ext cx="4996921" cy="2920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5224B-FEC8-8E8F-BAA9-372B67E69D2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3" y="2226737"/>
            <a:ext cx="4722811" cy="576264"/>
          </a:xfrm>
        </p:spPr>
        <p:txBody>
          <a:bodyPr anchor="b">
            <a:no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D539F-2F94-9739-826B-AB75B229588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5823484" y="2870201"/>
            <a:ext cx="4995330" cy="2920995"/>
          </a:xfrm>
        </p:spPr>
        <p:txBody>
          <a:bodyPr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E6D85-95D6-78BB-A702-F1628E4359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FD6A74-DFF5-4FBE-BE8D-AEEA2D61484C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B5D6D-CC70-ECBD-B043-B1A4668CAC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D52A9F-D837-2D8D-FF34-CAB47970DB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8BC9DC-40A9-4F15-8ABF-1BBAEDA85B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elestia-R1---OverlayContentHD.png">
            <a:extLst>
              <a:ext uri="{FF2B5EF4-FFF2-40B4-BE49-F238E27FC236}">
                <a16:creationId xmlns:a16="http://schemas.microsoft.com/office/drawing/2014/main" id="{BB8BC18B-14B4-2F61-9F21-DF0C87489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DD4C2F-C1EF-F5B7-2F3C-F4A678086E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7D01075B-CFC9-2F5B-64B9-1C1BABE616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29D4171-C41A-4A0A-B01D-272FAE88222E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13A7D3-8263-D2EA-BB4A-63DFF582E1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72EA6D1-EC4B-E3F8-A5D7-2B95B198CF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667823-6FDF-4D8C-A1AF-FD3FCB4FCC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0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elestia-R1---OverlayContentHD.png">
            <a:extLst>
              <a:ext uri="{FF2B5EF4-FFF2-40B4-BE49-F238E27FC236}">
                <a16:creationId xmlns:a16="http://schemas.microsoft.com/office/drawing/2014/main" id="{B6C2987D-B311-C68B-5972-7DE66684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A551AB30-F153-164C-E4CB-206C0FFEF5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D226BA-E268-4971-8D61-356D99C7E995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9F833AE-0A25-AE95-093D-E48537C846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F21AC79-71CA-A1F8-8D29-E257DEC00B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E2DE13-350C-4976-ABE4-2DBA631DBC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0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CC533794-AB1A-7961-E629-D3515C3C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996D2D-9D66-21C5-67C4-D5E0475D22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2074334"/>
            <a:ext cx="3680880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9FD4AB-DE20-DA91-1EEA-6FB32765424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48196" y="609603"/>
            <a:ext cx="6169027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BF7D835-8CD6-C4ED-1C30-1DC6F42C67F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3445934"/>
            <a:ext cx="3680880" cy="1828800"/>
          </a:xfrm>
        </p:spPr>
        <p:txBody>
          <a:bodyPr anchor="t"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7A51963-DA58-6A62-C4D7-62132E1BFA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8A56F4-FFBF-4097-8B2D-3E459AD55DF0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07EF0EA-5801-440F-2965-CC0A452E13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EE4C48D-93C5-4FA2-D921-B1478263A7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1E6B8C-0B63-4F2F-815E-F1979AB571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1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elestia-R1---OverlayContentHD.png">
            <a:extLst>
              <a:ext uri="{FF2B5EF4-FFF2-40B4-BE49-F238E27FC236}">
                <a16:creationId xmlns:a16="http://schemas.microsoft.com/office/drawing/2014/main" id="{17AE841F-99C9-7A6F-CDA0-28A5C558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823" cy="68562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DCC8C2-DB24-9B68-EC37-1CF7A469F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CE30F1F-0997-7B35-7847-EE67998BCCE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536256" y="914400"/>
            <a:ext cx="3280976" cy="4572000"/>
          </a:xfrm>
          <a:ln w="50804" cap="sq">
            <a:solidFill>
              <a:srgbClr val="FFFFFF"/>
            </a:solidFill>
            <a:miter/>
          </a:ln>
          <a:effectLst>
            <a:outerShdw dir="16200000" algn="tl">
              <a:srgbClr val="000000">
                <a:alpha val="43000"/>
              </a:srgbClr>
            </a:outerShdw>
          </a:effectLst>
        </p:spPr>
        <p:txBody>
          <a:bodyPr anchor="t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B5E15A0-33E6-152D-2589-E9EDB95293A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5800" y="2971800"/>
            <a:ext cx="6164656" cy="1828800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7BD69B9-F172-1A65-A1BB-C45CA54472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92303C-219F-4944-B986-89B4E588D23D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2FD05E8-09E8-52D2-6785-4A66C4F9EF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F4B20E3-EBD0-B272-82E6-D31BEE2235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BF10F2-A94B-4807-BD7A-8CB9349AAA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07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AD668-6D1E-85D8-2F6A-63B913E57F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609603"/>
            <a:ext cx="10131423" cy="14562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015E-4784-5280-FAEC-54E803FF9A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2142064"/>
            <a:ext cx="10131423" cy="36491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5782C-03B5-8D3F-37E5-855904FE0797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589663" y="5870576"/>
            <a:ext cx="1600200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F5CD7AAC-A134-47FA-88B3-3245A2AEEE35}" type="datetime1">
              <a:rPr lang="en-US"/>
              <a:pPr lvl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A30BB-EA8F-2B0D-20F4-C9647D127CC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85800" y="5870576"/>
            <a:ext cx="7827657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0BD1F-13B6-9BAD-A71D-2C8AB9A779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66060" y="5870576"/>
            <a:ext cx="551163" cy="3778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defRPr>
            </a:lvl1pPr>
          </a:lstStyle>
          <a:p>
            <a:pPr lvl="0"/>
            <a:fld id="{2A0D21E8-0D46-4FB3-A124-71CB5B3F753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Calibri Light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Calibri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Calibri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en-US" sz="1400" b="0" i="0" u="none" strike="noStrike" kern="1200" cap="none" spc="0" baseline="0">
          <a:solidFill>
            <a:srgbClr val="FFFFFF"/>
          </a:solidFill>
          <a:uFillTx/>
          <a:latin typeface="Calibri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Calibri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0"/>
        </a:spcBef>
        <a:spcAft>
          <a:spcPts val="1000"/>
        </a:spcAft>
        <a:buClr>
          <a:srgbClr val="FFFFFF"/>
        </a:buClr>
        <a:buSzPct val="100000"/>
        <a:buFont typeface="Arial"/>
        <a:buChar char="•"/>
        <a:tabLst/>
        <a:defRPr lang="en-US" sz="1200" b="0" i="0" u="none" strike="noStrike" kern="1200" cap="none" spc="0" baseline="0">
          <a:solidFill>
            <a:srgbClr val="FFFFFF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DEB5EA9E-9A52-35DB-56E2-2ADACCAC66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GB" sz="2800">
                <a:latin typeface="Arial Black" pitchFamily="34"/>
              </a:rPr>
              <a:t>V.ASWIN RAJ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580DEB06-85F2-1607-00C4-B43B283539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97134" y="2472272"/>
            <a:ext cx="7197727" cy="523219"/>
          </a:xfrm>
        </p:spPr>
        <p:txBody>
          <a:bodyPr>
            <a:spAutoFit/>
          </a:bodyPr>
          <a:lstStyle/>
          <a:p>
            <a:pPr lvl="0" algn="l"/>
            <a:r>
              <a:rPr lang="en-US" sz="2800" cap="none">
                <a:latin typeface="Arial Black" pitchFamily="34"/>
                <a:cs typeface="Arial"/>
              </a:rPr>
              <a:t>DOCUMENTATION  SQL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19FE-92E9-D271-C257-8E3C0265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to Set </a:t>
            </a:r>
            <a:r>
              <a:rPr lang="en-US" sz="3600" dirty="0">
                <a:cs typeface="Times New Roman" panose="02020603050405020304" pitchFamily="18" charset="0"/>
              </a:rPr>
              <a:t>Criteria:</a:t>
            </a:r>
            <a:br>
              <a:rPr lang="en-US" sz="3600" dirty="0">
                <a:cs typeface="Times New Roman" panose="02020603050405020304" pitchFamily="18" charset="0"/>
              </a:rPr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A355D-255E-8999-4053-AC77C5D08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58" y="2141538"/>
            <a:ext cx="8493908" cy="3649662"/>
          </a:xfrm>
        </p:spPr>
      </p:pic>
    </p:spTree>
    <p:extLst>
      <p:ext uri="{BB962C8B-B14F-4D97-AF65-F5344CB8AC3E}">
        <p14:creationId xmlns:p14="http://schemas.microsoft.com/office/powerpoint/2010/main" val="160419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2FDA-6416-2149-B7E1-4043FFE4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Table 1 – pro</a:t>
            </a:r>
            <a:br>
              <a:rPr lang="en-US" dirty="0"/>
            </a:b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36183-1CD6-64D4-1018-6B012AD40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54" y="2141538"/>
            <a:ext cx="6698917" cy="3649662"/>
          </a:xfrm>
        </p:spPr>
      </p:pic>
    </p:spTree>
    <p:extLst>
      <p:ext uri="{BB962C8B-B14F-4D97-AF65-F5344CB8AC3E}">
        <p14:creationId xmlns:p14="http://schemas.microsoft.com/office/powerpoint/2010/main" val="111729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8C48-E964-A93C-0D16-D9630199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dirty="0">
                <a:cs typeface="Times New Roman" panose="02020603050405020304" pitchFamily="18" charset="0"/>
              </a:rPr>
            </a:b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4A3D3B-D9E5-C7A8-6DF5-F703ABBF8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904568"/>
            <a:ext cx="8298426" cy="4886632"/>
          </a:xfrm>
        </p:spPr>
      </p:pic>
    </p:spTree>
    <p:extLst>
      <p:ext uri="{BB962C8B-B14F-4D97-AF65-F5344CB8AC3E}">
        <p14:creationId xmlns:p14="http://schemas.microsoft.com/office/powerpoint/2010/main" val="211700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DE42-FC1F-180E-9EE4-00902305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b="1" dirty="0"/>
              <a:t>Creating Row level Trigger and Statement Level Trigger   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F5676-7896-2090-C103-A19FBF53E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08" y="1700981"/>
            <a:ext cx="6718409" cy="4090219"/>
          </a:xfrm>
        </p:spPr>
      </p:pic>
    </p:spTree>
    <p:extLst>
      <p:ext uri="{BB962C8B-B14F-4D97-AF65-F5344CB8AC3E}">
        <p14:creationId xmlns:p14="http://schemas.microsoft.com/office/powerpoint/2010/main" val="174588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73E4-A021-F75C-1D1D-4B3A36DA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Row level Trigger and Statement Level Trigger   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11264-0B09-BAFF-36AE-259096B64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75" y="2065867"/>
            <a:ext cx="7511844" cy="4182530"/>
          </a:xfrm>
        </p:spPr>
      </p:pic>
    </p:spTree>
    <p:extLst>
      <p:ext uri="{BB962C8B-B14F-4D97-AF65-F5344CB8AC3E}">
        <p14:creationId xmlns:p14="http://schemas.microsoft.com/office/powerpoint/2010/main" val="418688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416B-F0F5-8B21-BBA4-F7516133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Loan Still Processing Customers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EF0AB-D6D5-F072-44EC-2E2C5867E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70" y="2394524"/>
            <a:ext cx="7230484" cy="3143689"/>
          </a:xfrm>
        </p:spPr>
      </p:pic>
    </p:spTree>
    <p:extLst>
      <p:ext uri="{BB962C8B-B14F-4D97-AF65-F5344CB8AC3E}">
        <p14:creationId xmlns:p14="http://schemas.microsoft.com/office/powerpoint/2010/main" val="10430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3B15-1C40-7DF5-C7F7-43A86EEDA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3"/>
            <a:ext cx="10131423" cy="1307687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Deleting the customers  who’s application and loan amount are not processed</a:t>
            </a:r>
            <a:br>
              <a:rPr lang="en-US" dirty="0"/>
            </a:b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F07277-FB96-9930-45A2-4798A30E1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" y="1734155"/>
            <a:ext cx="10131425" cy="6634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A1EEF-C1B4-3D31-363C-D37145359659}"/>
              </a:ext>
            </a:extLst>
          </p:cNvPr>
          <p:cNvSpPr txBox="1"/>
          <p:nvPr/>
        </p:nvSpPr>
        <p:spPr>
          <a:xfrm>
            <a:off x="685798" y="258718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After Deleting the Customers the total number of Customers are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43891-6CAD-DCE5-8984-0BEB15EC3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90" y="3746216"/>
            <a:ext cx="864038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9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DB33-D079-6FB9-9080-7EDE21CD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and Monthly Interest Calculation 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02F74-FC8A-5713-0FA7-F60388DE6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91" y="2141538"/>
            <a:ext cx="9415443" cy="3649662"/>
          </a:xfrm>
        </p:spPr>
      </p:pic>
    </p:spTree>
    <p:extLst>
      <p:ext uri="{BB962C8B-B14F-4D97-AF65-F5344CB8AC3E}">
        <p14:creationId xmlns:p14="http://schemas.microsoft.com/office/powerpoint/2010/main" val="726994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8B391-6538-79A4-FAB3-D39E47F0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E8B861-F022-4CE9-10C7-9D9041E2E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94971"/>
            <a:ext cx="6601746" cy="1124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DB228-0FAF-CE1E-8787-DA4D0040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8" y="1733710"/>
            <a:ext cx="7783011" cy="506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36B42-9018-34F5-5E18-ECB389D0B298}"/>
              </a:ext>
            </a:extLst>
          </p:cNvPr>
          <p:cNvSpPr txBox="1"/>
          <p:nvPr/>
        </p:nvSpPr>
        <p:spPr>
          <a:xfrm>
            <a:off x="7528384" y="463771"/>
            <a:ext cx="2806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Join tables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E3B6D-0DB7-34BB-A1FB-9A7A9DBCEF63}"/>
              </a:ext>
            </a:extLst>
          </p:cNvPr>
          <p:cNvSpPr txBox="1"/>
          <p:nvPr/>
        </p:nvSpPr>
        <p:spPr>
          <a:xfrm>
            <a:off x="8700938" y="3852214"/>
            <a:ext cx="2116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Out put</a:t>
            </a:r>
          </a:p>
        </p:txBody>
      </p:sp>
    </p:spTree>
    <p:extLst>
      <p:ext uri="{BB962C8B-B14F-4D97-AF65-F5344CB8AC3E}">
        <p14:creationId xmlns:p14="http://schemas.microsoft.com/office/powerpoint/2010/main" val="339262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6EDB-CFE6-6BED-AA09-91E7D545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Updating the Gender and age of customers</a:t>
            </a:r>
            <a:br>
              <a:rPr lang="en-US" sz="3600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F29F4-E23A-9734-54EA-AD95E875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5" y="1740309"/>
            <a:ext cx="4630993" cy="4945625"/>
          </a:xfrm>
        </p:spPr>
      </p:pic>
    </p:spTree>
    <p:extLst>
      <p:ext uri="{BB962C8B-B14F-4D97-AF65-F5344CB8AC3E}">
        <p14:creationId xmlns:p14="http://schemas.microsoft.com/office/powerpoint/2010/main" val="412578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;p31">
            <a:extLst>
              <a:ext uri="{FF2B5EF4-FFF2-40B4-BE49-F238E27FC236}">
                <a16:creationId xmlns:a16="http://schemas.microsoft.com/office/drawing/2014/main" id="{B065E398-F513-8212-1201-4FAE0820BE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9088" y="135468"/>
            <a:ext cx="3913238" cy="1067342"/>
          </a:xfrm>
          <a:solidFill>
            <a:srgbClr val="EBEBEB"/>
          </a:solidFill>
          <a:ln w="9528" cap="flat">
            <a:solidFill>
              <a:srgbClr val="3F296A"/>
            </a:solidFill>
            <a:prstDash val="solid"/>
            <a:round/>
          </a:ln>
        </p:spPr>
        <p:txBody>
          <a:bodyPr lIns="91421" tIns="91421" rIns="91421" bIns="91421" anchorCtr="1">
            <a:noAutofit/>
          </a:bodyPr>
          <a:lstStyle/>
          <a:p>
            <a:pPr lvl="0" algn="ctr">
              <a:lnSpc>
                <a:spcPct val="115000"/>
              </a:lnSpc>
              <a:spcBef>
                <a:spcPts val="1400"/>
              </a:spcBef>
            </a:pPr>
            <a:r>
              <a:rPr lang="en-US" sz="2200" b="1" cap="none">
                <a:solidFill>
                  <a:srgbClr val="000000"/>
                </a:solidFill>
                <a:latin typeface="Arial"/>
                <a:cs typeface="Arial"/>
              </a:rPr>
              <a:t>Introduction</a:t>
            </a:r>
          </a:p>
          <a:p>
            <a:pPr lvl="0" algn="ctr">
              <a:spcBef>
                <a:spcPts val="400"/>
              </a:spcBef>
            </a:pPr>
            <a:endParaRPr lang="en-US" sz="1400" cap="none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3" name="Google Shape;307;p31">
            <a:extLst>
              <a:ext uri="{FF2B5EF4-FFF2-40B4-BE49-F238E27FC236}">
                <a16:creationId xmlns:a16="http://schemas.microsoft.com/office/drawing/2014/main" id="{59A9AD24-2B13-2E9C-25B4-33280CFD78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72" y="1202810"/>
            <a:ext cx="10131423" cy="1164899"/>
          </a:xfrm>
        </p:spPr>
        <p:txBody>
          <a:bodyPr lIns="91421" tIns="91421" rIns="91421" bIns="91421" anchor="t">
            <a:spAutoFit/>
          </a:bodyPr>
          <a:lstStyle/>
          <a:p>
            <a:pPr marL="0" lvl="0" indent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latin typeface="Arial"/>
                <a:cs typeface="Arial"/>
              </a:rPr>
              <a:t>SQL (Structured Query Language</a:t>
            </a:r>
            <a:r>
              <a:rPr lang="en-US" sz="1400">
                <a:latin typeface="Arial"/>
                <a:cs typeface="Arial"/>
              </a:rPr>
              <a:t>) is a standard language used to manage and manipulate relational databases. It allows users to create, read, update, and delete data efficiently.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BD1DA894-EC96-8BCC-6A9A-D3979ACA684D}"/>
              </a:ext>
            </a:extLst>
          </p:cNvPr>
          <p:cNvSpPr txBox="1"/>
          <p:nvPr/>
        </p:nvSpPr>
        <p:spPr>
          <a:xfrm>
            <a:off x="1314576" y="2109571"/>
            <a:ext cx="7081241" cy="550919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Key Features of SQL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</a:endParaRP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Data Querying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Retrieve data using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SELECT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with filtering, sorting, and grouping.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Data Manipulation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Insert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INSERT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), update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UPDATE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), and delete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DELETE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) records.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Data Definition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Create, alter, and drop tables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CREATE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ALTER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DROP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).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Joins &amp; Relationships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Combine data from multiple tables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INNER JOIN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LEFT JOIN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 etc.).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Aggregation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Perform calculations like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SUM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COUNT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AVG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for summaries.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Transactions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Ensure data integrity with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COMMIT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ROLLBACK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 and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ACID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properties.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Indexing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Improve query speed by creating indexes on columns.</a:t>
            </a:r>
          </a:p>
          <a:p>
            <a:pPr marL="171450" marR="0" lvl="0" indent="-1714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Security &amp; Access Control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 – Manage permissions (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GRANT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, 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Menlo"/>
              </a:rPr>
              <a:t>REVOKE</a:t>
            </a: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DeepSeek-CJK-patch"/>
              </a:rPr>
              <a:t>) for user roles.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86B3-4679-7660-7823-034B24EF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i="0" dirty="0">
                <a:solidFill>
                  <a:schemeClr val="bg1"/>
                </a:solidFill>
                <a:effectLst/>
                <a:latin typeface="DeepSeek-CJK-patch"/>
              </a:rPr>
              <a:t>Create a procedure called </a:t>
            </a:r>
            <a:r>
              <a:rPr lang="en-US" sz="3600" b="1" i="0" dirty="0" err="1">
                <a:solidFill>
                  <a:schemeClr val="bg1"/>
                </a:solidFill>
                <a:effectLst/>
                <a:latin typeface="DeepSeek-CJK-patch"/>
              </a:rPr>
              <a:t>final_output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DeepSeek-CJK-patch"/>
              </a:rPr>
              <a:t> that includes all join queries.</a:t>
            </a:r>
            <a:br>
              <a:rPr lang="en-IN" sz="3600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4CBAE-0A2B-E1C0-3277-1CA4F6581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9" y="1700981"/>
            <a:ext cx="10463981" cy="4547416"/>
          </a:xfrm>
        </p:spPr>
      </p:pic>
    </p:spTree>
    <p:extLst>
      <p:ext uri="{BB962C8B-B14F-4D97-AF65-F5344CB8AC3E}">
        <p14:creationId xmlns:p14="http://schemas.microsoft.com/office/powerpoint/2010/main" val="103862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DEDA5-8CC6-6743-3B8A-14690E90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Ending the procedure using delimiter</a:t>
            </a:r>
            <a:br>
              <a:rPr lang="en-IN" sz="3600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6AE74-2E93-4CE4-E7A7-CB5D8B4D5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524787"/>
            <a:ext cx="10131425" cy="2883164"/>
          </a:xfrm>
        </p:spPr>
      </p:pic>
    </p:spTree>
    <p:extLst>
      <p:ext uri="{BB962C8B-B14F-4D97-AF65-F5344CB8AC3E}">
        <p14:creationId xmlns:p14="http://schemas.microsoft.com/office/powerpoint/2010/main" val="87624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B87F-605C-DC75-ED1B-DE2C4F680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Calling procedure for all output</a:t>
            </a:r>
            <a:br>
              <a:rPr lang="en-IN" sz="3600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26838-B6BF-5861-F97B-A37357BE4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9245" y="2670788"/>
            <a:ext cx="6344535" cy="2591162"/>
          </a:xfrm>
        </p:spPr>
      </p:pic>
    </p:spTree>
    <p:extLst>
      <p:ext uri="{BB962C8B-B14F-4D97-AF65-F5344CB8AC3E}">
        <p14:creationId xmlns:p14="http://schemas.microsoft.com/office/powerpoint/2010/main" val="314421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3FC8A-E4DA-8349-E3CC-504A86D1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5F26-2655-BFE1-A23F-0EC577CCF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5400" dirty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                                                            </a:t>
            </a:r>
            <a:r>
              <a:rPr lang="en-GB" sz="5400" dirty="0">
                <a:solidFill>
                  <a:schemeClr val="bg1">
                    <a:lumMod val="95000"/>
                  </a:schemeClr>
                </a:solidFill>
                <a:latin typeface="Impact"/>
                <a:ea typeface="Impact"/>
                <a:cs typeface="Impact"/>
                <a:sym typeface="Impact"/>
              </a:rPr>
              <a:t>Schema</a:t>
            </a:r>
            <a:r>
              <a:rPr lang="en-GB" sz="5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E715A-0883-DA96-38C8-A0921197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89" y="94784"/>
            <a:ext cx="4172532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F961-150B-508B-9CC1-DABEE20E3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Output 1</a:t>
            </a:r>
            <a:br>
              <a:rPr lang="en-IN" sz="3600" b="1" dirty="0"/>
            </a:b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CE2F58-AC57-24B8-1FDD-0FEE9897E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848465"/>
            <a:ext cx="10131425" cy="3690652"/>
          </a:xfrm>
        </p:spPr>
      </p:pic>
    </p:spTree>
    <p:extLst>
      <p:ext uri="{BB962C8B-B14F-4D97-AF65-F5344CB8AC3E}">
        <p14:creationId xmlns:p14="http://schemas.microsoft.com/office/powerpoint/2010/main" val="236267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51B5-D8C7-9745-ED79-412C2C0A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Output 2</a:t>
            </a:r>
            <a:br>
              <a:rPr lang="en-IN" sz="3600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8C7A-8DC2-5257-06AE-5D0818530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Output </a:t>
            </a:r>
            <a:r>
              <a:rPr lang="en-US" sz="2800" b="1" dirty="0" err="1"/>
              <a:t>Output</a:t>
            </a:r>
            <a:r>
              <a:rPr lang="en-US" sz="2800" b="1" dirty="0"/>
              <a:t> 3</a:t>
            </a:r>
            <a:endParaRPr lang="en-IN" sz="2800" b="1" dirty="0"/>
          </a:p>
          <a:p>
            <a:r>
              <a:rPr lang="en-US" sz="2800" b="1" dirty="0"/>
              <a:t>3</a:t>
            </a:r>
            <a:endParaRPr lang="en-IN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35B4E-C7B3-52DD-16E3-8D5AAD21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1519766"/>
            <a:ext cx="11523407" cy="687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D794B-3FF2-2342-4868-9B21615B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7547"/>
            <a:ext cx="12192000" cy="3627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70814E-48AB-660D-5F1C-3743820A4CFA}"/>
              </a:ext>
            </a:extLst>
          </p:cNvPr>
          <p:cNvSpPr txBox="1"/>
          <p:nvPr/>
        </p:nvSpPr>
        <p:spPr>
          <a:xfrm>
            <a:off x="685800" y="2493770"/>
            <a:ext cx="4503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Output 3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5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99E2-0443-5A77-1933-9EA67985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 put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CFC8DA-5D23-3EDE-ED0D-1179E76A1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271496"/>
            <a:ext cx="10131425" cy="1389746"/>
          </a:xfrm>
        </p:spPr>
      </p:pic>
    </p:spTree>
    <p:extLst>
      <p:ext uri="{BB962C8B-B14F-4D97-AF65-F5344CB8AC3E}">
        <p14:creationId xmlns:p14="http://schemas.microsoft.com/office/powerpoint/2010/main" val="429288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002-3AB6-1F6A-D773-FBA213BC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835E-CD00-C3C5-ED92-9F1B2DC4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24527A-2379-D3D6-5FEC-A50ED52CD62A}"/>
              </a:ext>
            </a:extLst>
          </p:cNvPr>
          <p:cNvSpPr/>
          <p:nvPr/>
        </p:nvSpPr>
        <p:spPr>
          <a:xfrm>
            <a:off x="3514672" y="2337619"/>
            <a:ext cx="4473677" cy="21827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Thankyou</a:t>
            </a:r>
            <a:r>
              <a:rPr lang="en-GB" sz="9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05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EF81-73E0-7264-70BB-C0E2AADF78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/>
              <a:t>History of SQL</a:t>
            </a:r>
            <a:br>
              <a:rPr lang="en-GB" b="1"/>
            </a:br>
            <a:endParaRPr lang="en-GB"/>
          </a:p>
        </p:txBody>
      </p:sp>
      <p:sp>
        <p:nvSpPr>
          <p:cNvPr id="3" name="Google Shape;316;p32">
            <a:extLst>
              <a:ext uri="{FF2B5EF4-FFF2-40B4-BE49-F238E27FC236}">
                <a16:creationId xmlns:a16="http://schemas.microsoft.com/office/drawing/2014/main" id="{1EA51BC4-3B08-C8E0-2349-D6C4A0868FD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42064"/>
            <a:ext cx="10131423" cy="2462177"/>
          </a:xfrm>
        </p:spPr>
        <p:txBody>
          <a:bodyPr lIns="91421" tIns="91421" rIns="91421" bIns="91421" anchor="t">
            <a:spAutoFit/>
          </a:bodyPr>
          <a:lstStyle/>
          <a:p>
            <a:pPr marL="457200" lvl="0" indent="-336554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2000">
                <a:latin typeface="Arial"/>
                <a:cs typeface="Arial"/>
              </a:rPr>
              <a:t>Developed in the 1970s by IBM researchers Donald D. Chamberlin and Raymond F. Boyce.</a:t>
            </a:r>
          </a:p>
          <a:p>
            <a:pPr marL="457200" lvl="0" indent="-336554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2000">
                <a:latin typeface="Arial"/>
                <a:cs typeface="Arial"/>
              </a:rPr>
              <a:t>Initially called SEQUEL (Structured English Query Language).</a:t>
            </a:r>
          </a:p>
          <a:p>
            <a:pPr marL="457200" lvl="0" indent="-336554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2000">
                <a:latin typeface="Arial"/>
                <a:cs typeface="Arial"/>
              </a:rPr>
              <a:t>Standardized by ANSI in 1986 and ISO in 1987.</a:t>
            </a:r>
          </a:p>
          <a:p>
            <a:pPr marL="457200" lvl="0" indent="-336554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-US" sz="2000">
                <a:latin typeface="Arial"/>
                <a:cs typeface="Arial"/>
              </a:rPr>
              <a:t>Over time, different versions and optimizations were introduced by database vendors.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4E774A2-2123-D180-C1F0-B87F14B632B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66785" y="1184202"/>
            <a:ext cx="9892665" cy="1047609"/>
          </a:xfrm>
        </p:spPr>
        <p:txBody>
          <a:bodyPr/>
          <a:lstStyle/>
          <a:p>
            <a:pPr marL="0" lvl="0" indent="0">
              <a:buNone/>
            </a:pPr>
            <a:endParaRPr lang="en-US"/>
          </a:p>
          <a:p>
            <a:pPr lvl="0"/>
            <a:endParaRPr lang="en-GB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4872AC84-E968-7B6D-61F5-F8917A8AB1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404" y="242709"/>
            <a:ext cx="10131423" cy="584777"/>
          </a:xfrm>
        </p:spPr>
        <p:txBody>
          <a:bodyPr>
            <a:spAutoFit/>
          </a:bodyPr>
          <a:lstStyle/>
          <a:p>
            <a:pPr lvl="0" defTabSz="914400"/>
            <a:r>
              <a:rPr lang="en-US" sz="3200" b="1" cap="none">
                <a:latin typeface="Calibri"/>
              </a:rPr>
              <a:t>SQL Statements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995A8E8F-AEA5-F094-E30E-B878437D9EEA}"/>
              </a:ext>
            </a:extLst>
          </p:cNvPr>
          <p:cNvSpPr/>
          <p:nvPr/>
        </p:nvSpPr>
        <p:spPr>
          <a:xfrm>
            <a:off x="746763" y="921751"/>
            <a:ext cx="7970523" cy="104760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DML-Data Manipulation Language</a:t>
            </a: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B8AAC596-60A3-5885-2E5F-C460EFE7BBE2}"/>
              </a:ext>
            </a:extLst>
          </p:cNvPr>
          <p:cNvSpPr/>
          <p:nvPr/>
        </p:nvSpPr>
        <p:spPr>
          <a:xfrm>
            <a:off x="2783835" y="2588529"/>
            <a:ext cx="6624315" cy="93980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244598" rtl="0" fontAlgn="auto" hangingPunct="1">
              <a:lnSpc>
                <a:spcPct val="90000"/>
              </a:lnSpc>
              <a:spcBef>
                <a:spcPts val="0"/>
              </a:spcBef>
              <a:spcAft>
                <a:spcPts val="15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DQL –Data Query language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2EEA3064-A89C-F473-5119-C00DA8B230C4}"/>
              </a:ext>
            </a:extLst>
          </p:cNvPr>
          <p:cNvSpPr/>
          <p:nvPr/>
        </p:nvSpPr>
        <p:spPr>
          <a:xfrm>
            <a:off x="4389120" y="4146410"/>
            <a:ext cx="6126480" cy="95956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244598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DCL –Data Control Language</a:t>
            </a: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F492B90B-AEC0-4F66-77DC-49836D9C9544}"/>
              </a:ext>
            </a:extLst>
          </p:cNvPr>
          <p:cNvSpPr/>
          <p:nvPr/>
        </p:nvSpPr>
        <p:spPr>
          <a:xfrm>
            <a:off x="5161275" y="5557522"/>
            <a:ext cx="6380482" cy="85740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1244598" rtl="0" fontAlgn="auto" hangingPunct="1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TCL-Transaction Control Language</a:t>
            </a:r>
          </a:p>
        </p:txBody>
      </p:sp>
      <p:sp>
        <p:nvSpPr>
          <p:cNvPr id="8" name="Arrow: Down 12">
            <a:extLst>
              <a:ext uri="{FF2B5EF4-FFF2-40B4-BE49-F238E27FC236}">
                <a16:creationId xmlns:a16="http://schemas.microsoft.com/office/drawing/2014/main" id="{25B85D87-B254-E349-9D63-440105CB0334}"/>
              </a:ext>
            </a:extLst>
          </p:cNvPr>
          <p:cNvSpPr/>
          <p:nvPr/>
        </p:nvSpPr>
        <p:spPr>
          <a:xfrm>
            <a:off x="5994404" y="1969361"/>
            <a:ext cx="568957" cy="618079"/>
          </a:xfrm>
          <a:custGeom>
            <a:avLst>
              <a:gd name="f0" fmla="val 11658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Arrow: Down 13">
            <a:extLst>
              <a:ext uri="{FF2B5EF4-FFF2-40B4-BE49-F238E27FC236}">
                <a16:creationId xmlns:a16="http://schemas.microsoft.com/office/drawing/2014/main" id="{6878168A-3442-519C-8285-900C11D62B04}"/>
              </a:ext>
            </a:extLst>
          </p:cNvPr>
          <p:cNvSpPr/>
          <p:nvPr/>
        </p:nvSpPr>
        <p:spPr>
          <a:xfrm>
            <a:off x="6096003" y="3528331"/>
            <a:ext cx="650238" cy="618079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Arrow: Down 14">
            <a:extLst>
              <a:ext uri="{FF2B5EF4-FFF2-40B4-BE49-F238E27FC236}">
                <a16:creationId xmlns:a16="http://schemas.microsoft.com/office/drawing/2014/main" id="{9B0D289C-5979-9DCE-EF3A-84E58DC35311}"/>
              </a:ext>
            </a:extLst>
          </p:cNvPr>
          <p:cNvSpPr/>
          <p:nvPr/>
        </p:nvSpPr>
        <p:spPr>
          <a:xfrm>
            <a:off x="6421117" y="5105963"/>
            <a:ext cx="477517" cy="451549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pin 0 f1 10800"/>
              <a:gd name="f15" fmla="pin 0 f0 21600"/>
              <a:gd name="f16" fmla="*/ f10 f2 1"/>
              <a:gd name="f17" fmla="*/ f11 f2 1"/>
              <a:gd name="f18" fmla="val f14"/>
              <a:gd name="f19" fmla="val f15"/>
              <a:gd name="f20" fmla="+- 21600 0 f14"/>
              <a:gd name="f21" fmla="*/ f14 f12 1"/>
              <a:gd name="f22" fmla="*/ f15 f13 1"/>
              <a:gd name="f23" fmla="*/ 0 f13 1"/>
              <a:gd name="f24" fmla="*/ 0 f12 1"/>
              <a:gd name="f25" fmla="*/ f16 1 f4"/>
              <a:gd name="f26" fmla="*/ 21600 f12 1"/>
              <a:gd name="f27" fmla="*/ f17 1 f4"/>
              <a:gd name="f28" fmla="+- 21600 0 f19"/>
              <a:gd name="f29" fmla="*/ f18 f12 1"/>
              <a:gd name="f30" fmla="*/ f20 f12 1"/>
              <a:gd name="f31" fmla="*/ f19 f13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3 1"/>
            </a:gdLst>
            <a:ahLst>
              <a:ahXY gdRefX="f1" minX="f7" maxX="f9" gdRefY="f0" minY="f7" maxY="f8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4" y="f31"/>
              </a:cxn>
              <a:cxn ang="f33">
                <a:pos x="f26" y="f31"/>
              </a:cxn>
            </a:cxnLst>
            <a:rect l="f29" t="f23" r="f30" b="f37"/>
            <a:pathLst>
              <a:path w="21600" h="21600">
                <a:moveTo>
                  <a:pt x="f18" y="f7"/>
                </a:moveTo>
                <a:lnTo>
                  <a:pt x="f18" y="f19"/>
                </a:lnTo>
                <a:lnTo>
                  <a:pt x="f7" y="f19"/>
                </a:lnTo>
                <a:lnTo>
                  <a:pt x="f9" y="f8"/>
                </a:lnTo>
                <a:lnTo>
                  <a:pt x="f8" y="f19"/>
                </a:lnTo>
                <a:lnTo>
                  <a:pt x="f20" y="f19"/>
                </a:lnTo>
                <a:lnTo>
                  <a:pt x="f20" y="f7"/>
                </a:lnTo>
                <a:close/>
              </a:path>
            </a:pathLst>
          </a:custGeom>
          <a:solidFill>
            <a:srgbClr val="E84574"/>
          </a:solidFill>
          <a:ln w="19046" cap="rnd">
            <a:solidFill>
              <a:srgbClr val="62182D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FD2D-9FD4-CD1A-5571-86895D44B9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416564"/>
            <a:ext cx="10131423" cy="1117597"/>
          </a:xfrm>
        </p:spPr>
        <p:txBody>
          <a:bodyPr/>
          <a:lstStyle/>
          <a:p>
            <a:pPr lvl="0"/>
            <a:r>
              <a:rPr lang="en-US">
                <a:latin typeface="Arial"/>
                <a:cs typeface="Arial"/>
              </a:rPr>
              <a:t>Most Used Databases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22F7-9F06-DDE1-885E-3C178E250D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5800" y="2142064"/>
            <a:ext cx="10131423" cy="3882816"/>
          </a:xfrm>
        </p:spPr>
        <p:txBody>
          <a:bodyPr/>
          <a:lstStyle/>
          <a:p>
            <a:pPr lvl="0">
              <a:lnSpc>
                <a:spcPct val="80000"/>
              </a:lnSpc>
            </a:pPr>
            <a:r>
              <a:rPr lang="en-GB" sz="2500">
                <a:solidFill>
                  <a:srgbClr val="000000"/>
                </a:solidFill>
                <a:latin typeface="Arial"/>
                <a:cs typeface="Arial"/>
              </a:rPr>
              <a:t>MySQL</a:t>
            </a:r>
          </a:p>
          <a:p>
            <a:pPr lvl="0">
              <a:lnSpc>
                <a:spcPct val="80000"/>
              </a:lnSpc>
            </a:pPr>
            <a:r>
              <a:rPr lang="en-US" sz="3100"/>
              <a:t> </a:t>
            </a:r>
            <a:r>
              <a:rPr lang="en-US" sz="2200"/>
              <a:t>Open-source, widely used for web applications</a:t>
            </a:r>
          </a:p>
          <a:p>
            <a:pPr lvl="0">
              <a:lnSpc>
                <a:spcPct val="80000"/>
              </a:lnSpc>
            </a:pPr>
            <a:r>
              <a:rPr lang="en-US" sz="2500">
                <a:solidFill>
                  <a:srgbClr val="000000"/>
                </a:solidFill>
                <a:latin typeface="Arial"/>
                <a:cs typeface="Arial"/>
              </a:rPr>
              <a:t>PostgreSQL</a:t>
            </a:r>
            <a:endParaRPr lang="en-US" sz="2500"/>
          </a:p>
          <a:p>
            <a:pPr marL="0" lvl="0" indent="0">
              <a:lnSpc>
                <a:spcPct val="80000"/>
              </a:lnSpc>
              <a:buNone/>
            </a:pPr>
            <a:r>
              <a:rPr lang="en-US" sz="2500"/>
              <a:t>     Advanced open-source database with powerful features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2500">
                <a:solidFill>
                  <a:srgbClr val="000000"/>
                </a:solidFill>
                <a:latin typeface="Arial"/>
                <a:cs typeface="Arial"/>
              </a:rPr>
              <a:t>  Microsoft SQL Server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3100"/>
              <a:t>    Developed by Microsoft, popular in businesses.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GB" sz="3100">
                <a:solidFill>
                  <a:srgbClr val="000000"/>
                </a:solidFill>
                <a:latin typeface="Arial"/>
                <a:cs typeface="Arial"/>
              </a:rPr>
              <a:t> Oracle Database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en-US" sz="3100"/>
              <a:t>   Enterprise-level, known for performance and security</a:t>
            </a:r>
          </a:p>
          <a:p>
            <a:pPr marL="0" lvl="0" indent="0">
              <a:lnSpc>
                <a:spcPct val="80000"/>
              </a:lnSpc>
              <a:buNone/>
            </a:pPr>
            <a:endParaRPr lang="en-GB" sz="3100"/>
          </a:p>
          <a:p>
            <a:pPr lvl="0">
              <a:lnSpc>
                <a:spcPct val="80000"/>
              </a:lnSpc>
            </a:pPr>
            <a:endParaRPr lang="en-GB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8FB0-C0B0-EC8F-EB60-E80949FC49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b="1"/>
              <a:t>Data Types in SQL</a:t>
            </a:r>
            <a:br>
              <a:rPr lang="en-GB" sz="4400" b="1"/>
            </a:b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B8D3-3BB7-4819-B436-5FBA8D7731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55601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US" sz="3200"/>
              <a:t>– INT, FLOAT, DECIMAL</a:t>
            </a:r>
          </a:p>
          <a:p>
            <a:pPr marL="457200" lvl="0" indent="-355601">
              <a:lnSpc>
                <a:spcPct val="115000"/>
              </a:lnSpc>
              <a:spcAft>
                <a:spcPts val="0"/>
              </a:spcAft>
              <a:buSzPts val="2000"/>
              <a:buChar char="●"/>
            </a:pPr>
            <a:r>
              <a:rPr lang="en-US" sz="3200" b="1"/>
              <a:t>Character</a:t>
            </a:r>
            <a:r>
              <a:rPr lang="en-US" sz="3200"/>
              <a:t> – CHAR, VARCHAR, TEXT</a:t>
            </a:r>
          </a:p>
          <a:p>
            <a:pPr marL="457200" lvl="0" indent="-355601">
              <a:lnSpc>
                <a:spcPct val="115000"/>
              </a:lnSpc>
              <a:spcAft>
                <a:spcPts val="0"/>
              </a:spcAft>
              <a:buSzPts val="2000"/>
              <a:buChar char="●"/>
            </a:pPr>
            <a:r>
              <a:rPr lang="en-US" sz="3200" b="1"/>
              <a:t>Date &amp; Time</a:t>
            </a:r>
            <a:r>
              <a:rPr lang="en-US" sz="3200"/>
              <a:t> – DATE, TIME, DATETIME</a:t>
            </a:r>
          </a:p>
          <a:p>
            <a:pPr marL="457200" lvl="0" indent="-355601">
              <a:lnSpc>
                <a:spcPct val="115000"/>
              </a:lnSpc>
              <a:spcAft>
                <a:spcPts val="0"/>
              </a:spcAft>
              <a:buSzPts val="2000"/>
              <a:buChar char="●"/>
            </a:pPr>
            <a:r>
              <a:rPr lang="en-US" sz="3200" b="1"/>
              <a:t>Boolean</a:t>
            </a:r>
            <a:r>
              <a:rPr lang="en-US" sz="3200"/>
              <a:t> – TRUE/FALSE</a:t>
            </a:r>
          </a:p>
          <a:p>
            <a:pPr marL="457200" lvl="0" indent="-355601">
              <a:lnSpc>
                <a:spcPct val="115000"/>
              </a:lnSpc>
              <a:spcAft>
                <a:spcPts val="0"/>
              </a:spcAft>
              <a:buSzPts val="2000"/>
              <a:buChar char="●"/>
            </a:pPr>
            <a:r>
              <a:rPr lang="en-US" sz="3200" b="1"/>
              <a:t>Binary Data</a:t>
            </a:r>
            <a:r>
              <a:rPr lang="en-US" sz="3200"/>
              <a:t> – BLOB</a:t>
            </a:r>
          </a:p>
          <a:p>
            <a:pPr marL="0" lvl="0" indent="0">
              <a:buNone/>
            </a:pPr>
            <a:r>
              <a:rPr lang="en-US" sz="3200" b="1"/>
              <a:t>     Numeric</a:t>
            </a:r>
            <a:endParaRPr lang="en-GB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31F1-0FD1-8996-18EC-A69728771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0477" y="294970"/>
            <a:ext cx="8888362" cy="5211094"/>
          </a:xfrm>
        </p:spPr>
        <p:txBody>
          <a:bodyPr/>
          <a:lstStyle/>
          <a:p>
            <a:pPr lvl="0"/>
            <a:r>
              <a:rPr lang="en-US" sz="5400" dirty="0"/>
              <a:t>LOAN MANAGEMENT </a:t>
            </a:r>
            <a:r>
              <a:rPr lang="en-GB" sz="5400" dirty="0"/>
              <a:t>PROJECT</a:t>
            </a:r>
            <a:br>
              <a:rPr lang="en-GB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62935F-A828-D768-90FE-68AEE6D6D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439" y="6153625"/>
            <a:ext cx="10131423" cy="3649132"/>
          </a:xfrm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7A1A-5DA7-7D7C-D21F-33CE13D9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The </a:t>
            </a:r>
            <a:r>
              <a:rPr lang="en" sz="2800" b="1" dirty="0">
                <a:solidFill>
                  <a:schemeClr val="bg1"/>
                </a:solidFill>
              </a:rPr>
              <a:t>Loan Management System</a:t>
            </a:r>
            <a:r>
              <a:rPr lang="en" sz="2800" dirty="0">
                <a:solidFill>
                  <a:schemeClr val="bg1"/>
                </a:solidFill>
              </a:rPr>
              <a:t> analyzes customer income, loan status, and regional data for loan eligibility and risk assessment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D99F1-D931-E8C0-7B52-8A37778D5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288" y="2379406"/>
            <a:ext cx="10131423" cy="4611328"/>
          </a:xfrm>
        </p:spPr>
        <p:txBody>
          <a:bodyPr>
            <a:normAutofit fontScale="92500" lnSpcReduction="20000"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customer income analysis</a:t>
            </a:r>
            <a:r>
              <a:rPr lang="en-IN" sz="1900" i="1" dirty="0"/>
              <a:t>: categorizes income levels and calculates monthly &amp; annual interest.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loan status &amp; </a:t>
            </a:r>
            <a:r>
              <a:rPr lang="en-IN" sz="1900" b="1" i="1" dirty="0" err="1"/>
              <a:t>cibil</a:t>
            </a:r>
            <a:r>
              <a:rPr lang="en-IN" sz="1900" b="1" i="1" dirty="0"/>
              <a:t> score</a:t>
            </a:r>
            <a:r>
              <a:rPr lang="en-IN" sz="1900" i="1" dirty="0"/>
              <a:t>: implements triggers to update loan processing and risk categories.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customer info update</a:t>
            </a:r>
            <a:r>
              <a:rPr lang="en-IN" sz="1900" i="1" dirty="0"/>
              <a:t>: modifies gender and age details based on customer id.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geographical data integration</a:t>
            </a:r>
            <a:r>
              <a:rPr lang="en-IN" sz="1900" i="1" dirty="0"/>
              <a:t>: merges country, state, and region details.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unified data output</a:t>
            </a:r>
            <a:r>
              <a:rPr lang="en-IN" sz="1900" i="1" dirty="0"/>
              <a:t>: joins five tables to generate a consolidated dataset.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mismatch detection</a:t>
            </a:r>
            <a:r>
              <a:rPr lang="en-IN" sz="1900" i="1" dirty="0"/>
              <a:t>: identifies inconsistencies in data joins.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data filtering</a:t>
            </a:r>
            <a:r>
              <a:rPr lang="en-IN" sz="1900" i="1" dirty="0"/>
              <a:t>: extracts high </a:t>
            </a:r>
            <a:r>
              <a:rPr lang="en-IN" sz="1900" i="1" dirty="0" err="1"/>
              <a:t>cibil</a:t>
            </a:r>
            <a:r>
              <a:rPr lang="en-IN" sz="1900" i="1" dirty="0"/>
              <a:t> scores and customer types via inner joins.</a:t>
            </a:r>
            <a:br>
              <a:rPr lang="en-IN" sz="1900" i="1" dirty="0"/>
            </a:br>
            <a:endParaRPr lang="en-IN" sz="1900" i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en-IN" sz="1900" b="1" i="1" dirty="0"/>
              <a:t>stored procedures</a:t>
            </a:r>
            <a:r>
              <a:rPr lang="en-IN" sz="1900" i="1" dirty="0"/>
              <a:t>: saves filtered outputs for efficient retrieval and reporting. </a:t>
            </a:r>
            <a:br>
              <a:rPr lang="en-IN" sz="1900" i="1" dirty="0"/>
            </a:br>
            <a:endParaRPr lang="en-IN" sz="1900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1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D383-2CF0-4443-BC21-CB7CB82B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Creating Database</a:t>
            </a:r>
            <a:br>
              <a:rPr lang="en-IN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sz="2200" dirty="0"/>
              <a:t>Creating database as “</a:t>
            </a:r>
            <a:r>
              <a:rPr lang="en-IN" sz="2200" b="1" dirty="0"/>
              <a:t>project</a:t>
            </a:r>
            <a:r>
              <a:rPr lang="en-IN" sz="2200" dirty="0"/>
              <a:t>” to use the database and after set the auto commit to ‘off’  to perform rollback and then start the transaction</a:t>
            </a:r>
            <a:r>
              <a:rPr lang="en-IN" sz="3600" dirty="0"/>
              <a:t>.</a:t>
            </a:r>
            <a:br>
              <a:rPr lang="en-IN" sz="3600" dirty="0"/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26D8C5-B217-6D64-5B85-31D168D79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33" y="2709755"/>
            <a:ext cx="4163006" cy="7906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EC2C00-3DD6-DAD5-F655-BB893FA5D23E}"/>
              </a:ext>
            </a:extLst>
          </p:cNvPr>
          <p:cNvCxnSpPr>
            <a:cxnSpLocks/>
          </p:cNvCxnSpPr>
          <p:nvPr/>
        </p:nvCxnSpPr>
        <p:spPr>
          <a:xfrm>
            <a:off x="4021036" y="3535802"/>
            <a:ext cx="0" cy="133116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148887-512C-0D57-C912-0E1F44780465}"/>
              </a:ext>
            </a:extLst>
          </p:cNvPr>
          <p:cNvCxnSpPr>
            <a:cxnSpLocks/>
          </p:cNvCxnSpPr>
          <p:nvPr/>
        </p:nvCxnSpPr>
        <p:spPr>
          <a:xfrm>
            <a:off x="4001730" y="4866968"/>
            <a:ext cx="23794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904D627-3EAC-878A-D20C-B3A14D880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07" y="4658602"/>
            <a:ext cx="3934374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3935"/>
      </p:ext>
    </p:extLst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TM03457452%5b%5bfn=Celestial%5d%5d</Template>
  <TotalTime>226</TotalTime>
  <Words>609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DeepSeek-CJK-patch</vt:lpstr>
      <vt:lpstr>Impact</vt:lpstr>
      <vt:lpstr>Menlo</vt:lpstr>
      <vt:lpstr>Poppins</vt:lpstr>
      <vt:lpstr>Roboto</vt:lpstr>
      <vt:lpstr>Times New Roman</vt:lpstr>
      <vt:lpstr>Celestial</vt:lpstr>
      <vt:lpstr>DOCUMENTATION  SQL PROJECT </vt:lpstr>
      <vt:lpstr>Introduction </vt:lpstr>
      <vt:lpstr>History of SQL </vt:lpstr>
      <vt:lpstr>SQL Statements</vt:lpstr>
      <vt:lpstr>Most Used Databases</vt:lpstr>
      <vt:lpstr>Data Types in SQL </vt:lpstr>
      <vt:lpstr>LOAN MANAGEMENT PROJECT </vt:lpstr>
      <vt:lpstr>The Loan Management System analyzes customer income, loan status, and regional data for loan eligibility and risk assessment</vt:lpstr>
      <vt:lpstr>Creating Database Creating database as “project” to use the database and after set the auto commit to ‘off’  to perform rollback and then start the transaction. </vt:lpstr>
      <vt:lpstr>Code to Set Criteria: </vt:lpstr>
      <vt:lpstr>Table 1 – pro </vt:lpstr>
      <vt:lpstr> </vt:lpstr>
      <vt:lpstr>Creating Row level Trigger and Statement Level Trigger    </vt:lpstr>
      <vt:lpstr>Creating Row level Trigger and Statement Level Trigger    </vt:lpstr>
      <vt:lpstr>Loan Still Processing Customers </vt:lpstr>
      <vt:lpstr>Deleting the customers  who’s application and loan amount are not processed </vt:lpstr>
      <vt:lpstr>Annual and Monthly Interest Calculation  </vt:lpstr>
      <vt:lpstr>PowerPoint Presentation</vt:lpstr>
      <vt:lpstr>Updating the Gender and age of customers </vt:lpstr>
      <vt:lpstr>Create a procedure called final_output that includes all join queries. </vt:lpstr>
      <vt:lpstr>Ending the procedure using delimiter </vt:lpstr>
      <vt:lpstr>Calling procedure for all output </vt:lpstr>
      <vt:lpstr>PowerPoint Presentation</vt:lpstr>
      <vt:lpstr>Output 1 </vt:lpstr>
      <vt:lpstr>Output 2 </vt:lpstr>
      <vt:lpstr>Out put 4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Gokul V</dc:creator>
  <cp:lastModifiedBy>Gokul V</cp:lastModifiedBy>
  <cp:revision>11</cp:revision>
  <dcterms:created xsi:type="dcterms:W3CDTF">2025-04-03T06:29:08Z</dcterms:created>
  <dcterms:modified xsi:type="dcterms:W3CDTF">2025-04-03T16:10:39Z</dcterms:modified>
</cp:coreProperties>
</file>